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64" r:id="rId5"/>
    <p:sldId id="262" r:id="rId6"/>
    <p:sldId id="259"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18-Jul-22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Horizontal Axis Wind Turbine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Working Principle</a:t>
            </a:r>
            <a:endParaRPr lang="en-US" dirty="0"/>
          </a:p>
        </p:txBody>
      </p:sp>
      <p:sp>
        <p:nvSpPr>
          <p:cNvPr id="3" name="Content Placeholder 2"/>
          <p:cNvSpPr>
            <a:spLocks noGrp="1"/>
          </p:cNvSpPr>
          <p:nvPr>
            <p:ph sz="half" idx="1"/>
          </p:nvPr>
        </p:nvSpPr>
        <p:spPr>
          <a:xfrm>
            <a:off x="685800" y="2286000"/>
            <a:ext cx="7543800" cy="2057400"/>
          </a:xfrm>
        </p:spPr>
        <p:txBody>
          <a:bodyPr/>
          <a:lstStyle/>
          <a:p>
            <a:pPr>
              <a:buNone/>
            </a:pPr>
            <a:r>
              <a:rPr lang="en-US" dirty="0" smtClean="0"/>
              <a:t>The horizontal-axis wind turbine (HAWT) is a wind turbine in which the main rotor shaft is pointed in the direction of the wind to extract power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Parts of a Horizontal Axis Wind Turbine</a:t>
            </a:r>
            <a:br>
              <a:rPr lang="en-US" dirty="0" smtClean="0"/>
            </a:br>
            <a:endParaRPr lang="en-US" dirty="0"/>
          </a:p>
        </p:txBody>
      </p:sp>
      <p:pic>
        <p:nvPicPr>
          <p:cNvPr id="19458" name="Picture 2" descr="https://dolcera.com/wiki/images/thumb/Partss.jpeg/300px-Partss.jpeg"/>
          <p:cNvPicPr>
            <a:picLocks noChangeAspect="1" noChangeArrowheads="1"/>
          </p:cNvPicPr>
          <p:nvPr/>
        </p:nvPicPr>
        <p:blipFill>
          <a:blip r:embed="rId2"/>
          <a:srcRect/>
          <a:stretch>
            <a:fillRect/>
          </a:stretch>
        </p:blipFill>
        <p:spPr bwMode="auto">
          <a:xfrm>
            <a:off x="6096000" y="914400"/>
            <a:ext cx="2857500" cy="2590800"/>
          </a:xfrm>
          <a:prstGeom prst="rect">
            <a:avLst/>
          </a:prstGeom>
          <a:noFill/>
        </p:spPr>
      </p:pic>
      <p:sp>
        <p:nvSpPr>
          <p:cNvPr id="4" name="Rectangle 3"/>
          <p:cNvSpPr/>
          <p:nvPr/>
        </p:nvSpPr>
        <p:spPr>
          <a:xfrm>
            <a:off x="533400" y="838200"/>
            <a:ext cx="3962400" cy="4524315"/>
          </a:xfrm>
          <a:prstGeom prst="rect">
            <a:avLst/>
          </a:prstGeom>
        </p:spPr>
        <p:txBody>
          <a:bodyPr wrap="square">
            <a:spAutoFit/>
          </a:bodyPr>
          <a:lstStyle/>
          <a:p>
            <a:r>
              <a:rPr lang="en-US" b="1" dirty="0" smtClean="0"/>
              <a:t>Foundation</a:t>
            </a:r>
            <a:r>
              <a:rPr lang="en-US" dirty="0" smtClean="0"/>
              <a:t>:</a:t>
            </a:r>
            <a:endParaRPr lang="en-US" dirty="0" smtClean="0"/>
          </a:p>
          <a:p>
            <a:r>
              <a:rPr lang="en-US" b="1" dirty="0" smtClean="0"/>
              <a:t>Tower</a:t>
            </a:r>
          </a:p>
          <a:p>
            <a:r>
              <a:rPr lang="en-US" dirty="0" smtClean="0"/>
              <a:t>A tower that supports the nacelle and rotor hub at its top. These are made from </a:t>
            </a:r>
            <a:r>
              <a:rPr lang="en-US" dirty="0" smtClean="0"/>
              <a:t> steel and </a:t>
            </a:r>
            <a:r>
              <a:rPr lang="en-US" dirty="0" smtClean="0"/>
              <a:t>concrete</a:t>
            </a:r>
            <a:r>
              <a:rPr lang="en-US" dirty="0" smtClean="0"/>
              <a:t>,. </a:t>
            </a:r>
            <a:r>
              <a:rPr lang="en-US" dirty="0" smtClean="0"/>
              <a:t>Height of the tower is an important </a:t>
            </a:r>
            <a:r>
              <a:rPr lang="en-US" dirty="0" smtClean="0"/>
              <a:t>Because </a:t>
            </a:r>
            <a:r>
              <a:rPr lang="en-US" dirty="0" smtClean="0"/>
              <a:t>wind speed increases with </a:t>
            </a:r>
            <a:r>
              <a:rPr lang="en-US" dirty="0" smtClean="0"/>
              <a:t>height.</a:t>
            </a:r>
          </a:p>
          <a:p>
            <a:r>
              <a:rPr lang="en-US" dirty="0" smtClean="0"/>
              <a:t> </a:t>
            </a:r>
            <a:r>
              <a:rPr lang="en-US" b="1" dirty="0" smtClean="0"/>
              <a:t>Nacelle</a:t>
            </a:r>
          </a:p>
          <a:p>
            <a:r>
              <a:rPr lang="en-US" dirty="0" smtClean="0"/>
              <a:t>A housing which contains all the components </a:t>
            </a:r>
            <a:r>
              <a:rPr lang="en-US" dirty="0" smtClean="0"/>
              <a:t>essential for operating </a:t>
            </a:r>
            <a:r>
              <a:rPr lang="en-US" dirty="0" smtClean="0"/>
              <a:t>the </a:t>
            </a:r>
            <a:r>
              <a:rPr lang="en-US" dirty="0" smtClean="0"/>
              <a:t>turbine. </a:t>
            </a:r>
            <a:r>
              <a:rPr lang="en-US" dirty="0" smtClean="0"/>
              <a:t>It is fitted at the top of a tower and includes the gear </a:t>
            </a:r>
            <a:r>
              <a:rPr lang="en-US" dirty="0" smtClean="0"/>
              <a:t>box, </a:t>
            </a:r>
            <a:r>
              <a:rPr lang="en-US" dirty="0" smtClean="0"/>
              <a:t>shafts, generator, controller, and brakes. A wind speed anemometer and a wind vane are mounted on the nacelle.</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sp>
        <p:nvSpPr>
          <p:cNvPr id="3" name="Content Placeholder 2"/>
          <p:cNvSpPr>
            <a:spLocks noGrp="1"/>
          </p:cNvSpPr>
          <p:nvPr>
            <p:ph sz="half" idx="1"/>
          </p:nvPr>
        </p:nvSpPr>
        <p:spPr>
          <a:xfrm>
            <a:off x="457200" y="1600201"/>
            <a:ext cx="5943600" cy="5257799"/>
          </a:xfrm>
        </p:spPr>
        <p:txBody>
          <a:bodyPr>
            <a:normAutofit fontScale="77500" lnSpcReduction="20000"/>
          </a:bodyPr>
          <a:lstStyle/>
          <a:p>
            <a:r>
              <a:rPr lang="en-US" b="1" dirty="0" smtClean="0"/>
              <a:t>Hub</a:t>
            </a:r>
            <a:r>
              <a:rPr lang="en-US" sz="2100" dirty="0" smtClean="0"/>
              <a:t> A rotor hub is provided for coupling a wind turbine rotor blade and a shaft. The hub assembly consists of hub, bolts, blade bearings, pitch system and internals . </a:t>
            </a:r>
            <a:r>
              <a:rPr lang="en-US" sz="2100" dirty="0" smtClean="0"/>
              <a:t>Hub is made of steel. </a:t>
            </a:r>
          </a:p>
          <a:p>
            <a:pPr>
              <a:buNone/>
            </a:pPr>
            <a:r>
              <a:rPr lang="en-US" sz="2100" dirty="0" smtClean="0"/>
              <a:t>    The </a:t>
            </a:r>
            <a:r>
              <a:rPr lang="en-US" sz="2100" dirty="0" smtClean="0"/>
              <a:t>types of rotor hubs are</a:t>
            </a:r>
          </a:p>
          <a:p>
            <a:pPr>
              <a:buNone/>
            </a:pPr>
            <a:r>
              <a:rPr lang="en-US" sz="2100" dirty="0" smtClean="0"/>
              <a:t>       Hinge-less hub</a:t>
            </a:r>
          </a:p>
          <a:p>
            <a:pPr>
              <a:buNone/>
            </a:pPr>
            <a:r>
              <a:rPr lang="en-US" sz="2100" dirty="0" smtClean="0"/>
              <a:t>        Teetering hub</a:t>
            </a:r>
          </a:p>
          <a:p>
            <a:r>
              <a:rPr lang="en-US" sz="2400" b="1" dirty="0" smtClean="0"/>
              <a:t>Drive </a:t>
            </a:r>
            <a:r>
              <a:rPr lang="en-US" sz="2100" b="1" dirty="0" smtClean="0"/>
              <a:t>shaft </a:t>
            </a:r>
            <a:r>
              <a:rPr lang="en-US" sz="2100" dirty="0" smtClean="0"/>
              <a:t>Drive </a:t>
            </a:r>
            <a:r>
              <a:rPr lang="en-US" sz="2100" dirty="0" smtClean="0"/>
              <a:t>shafts are used to </a:t>
            </a:r>
            <a:r>
              <a:rPr lang="en-US" sz="2100" dirty="0" smtClean="0"/>
              <a:t>transfer rotational </a:t>
            </a:r>
          </a:p>
          <a:p>
            <a:r>
              <a:rPr lang="en-US" sz="2100" dirty="0" smtClean="0"/>
              <a:t>mechanical </a:t>
            </a:r>
            <a:r>
              <a:rPr lang="en-US" sz="2100" dirty="0" smtClean="0"/>
              <a:t>energy from blade </a:t>
            </a:r>
            <a:r>
              <a:rPr lang="en-US" sz="2100" dirty="0" smtClean="0"/>
              <a:t>hub </a:t>
            </a:r>
            <a:r>
              <a:rPr lang="en-US" sz="2100" dirty="0" smtClean="0"/>
              <a:t>to the generator to produce electricity</a:t>
            </a:r>
            <a:r>
              <a:rPr lang="en-US" sz="2100" dirty="0" smtClean="0"/>
              <a:t>. </a:t>
            </a:r>
            <a:r>
              <a:rPr lang="en-US" sz="2100" dirty="0" smtClean="0"/>
              <a:t>A wind turbine normally consists two shafts .</a:t>
            </a:r>
          </a:p>
          <a:p>
            <a:pPr>
              <a:buNone/>
            </a:pPr>
            <a:r>
              <a:rPr lang="en-US" sz="2100" i="1" dirty="0" smtClean="0"/>
              <a:t>       Main shaft:</a:t>
            </a:r>
            <a:r>
              <a:rPr lang="en-US" sz="2100" dirty="0" smtClean="0"/>
              <a:t> </a:t>
            </a:r>
            <a:r>
              <a:rPr lang="en-US" sz="2100" dirty="0" smtClean="0"/>
              <a:t>called as 'low speed shaft'.</a:t>
            </a:r>
          </a:p>
          <a:p>
            <a:pPr>
              <a:buNone/>
            </a:pPr>
            <a:r>
              <a:rPr lang="en-US" sz="2100" i="1" dirty="0" smtClean="0"/>
              <a:t>       Generator: shaft</a:t>
            </a:r>
            <a:r>
              <a:rPr lang="en-US" sz="2100" dirty="0" smtClean="0"/>
              <a:t> </a:t>
            </a:r>
            <a:r>
              <a:rPr lang="en-US" sz="2100" dirty="0" smtClean="0"/>
              <a:t>'high speed shaft</a:t>
            </a:r>
            <a:r>
              <a:rPr lang="en-US" sz="2100" dirty="0" smtClean="0"/>
              <a:t>'.</a:t>
            </a:r>
          </a:p>
          <a:p>
            <a:r>
              <a:rPr lang="en-US" sz="2400" b="1" dirty="0" smtClean="0"/>
              <a:t>Gear box</a:t>
            </a:r>
            <a:r>
              <a:rPr lang="en-US" sz="1800" dirty="0" smtClean="0"/>
              <a:t> </a:t>
            </a:r>
            <a:r>
              <a:rPr lang="en-US" sz="2100" dirty="0" smtClean="0"/>
              <a:t>It changes </a:t>
            </a:r>
            <a:r>
              <a:rPr lang="en-US" sz="2100" dirty="0" smtClean="0"/>
              <a:t>low speed high toque power coming from a rotor blade to high speed low torque power which is used for generator. It is connected in between main shaft and generator </a:t>
            </a:r>
            <a:r>
              <a:rPr lang="en-US" sz="2100" dirty="0" smtClean="0"/>
              <a:t>shaft. </a:t>
            </a:r>
            <a:r>
              <a:rPr lang="en-US" sz="2100" dirty="0" smtClean="0"/>
              <a:t>Gearboxes used for wind turbine are made from superior quality aluminum alloys, stainless steel, cast iron etc.</a:t>
            </a:r>
          </a:p>
          <a:p>
            <a:pPr>
              <a:buNone/>
            </a:pPr>
            <a:r>
              <a:rPr lang="en-US" sz="2100" dirty="0" smtClean="0"/>
              <a:t>         The </a:t>
            </a:r>
            <a:r>
              <a:rPr lang="en-US" sz="2100" dirty="0" smtClean="0"/>
              <a:t>various gear boxes used in wind turbines are</a:t>
            </a:r>
          </a:p>
          <a:p>
            <a:r>
              <a:rPr lang="en-US" sz="2100" dirty="0" smtClean="0"/>
              <a:t>Planetary Gearbox</a:t>
            </a:r>
          </a:p>
          <a:p>
            <a:r>
              <a:rPr lang="en-US" sz="2100" dirty="0" smtClean="0"/>
              <a:t>Helical Gearbox</a:t>
            </a:r>
          </a:p>
          <a:p>
            <a:r>
              <a:rPr lang="en-US" sz="2100" dirty="0" smtClean="0"/>
              <a:t>Worm Gearbox</a:t>
            </a:r>
          </a:p>
          <a:p>
            <a:pPr>
              <a:buNone/>
            </a:pPr>
            <a:endParaRPr lang="en-US" sz="2000" dirty="0" smtClean="0"/>
          </a:p>
          <a:p>
            <a:endParaRPr lang="en-US" sz="2000" dirty="0" smtClean="0"/>
          </a:p>
          <a:p>
            <a:endParaRPr lang="en-US" dirty="0"/>
          </a:p>
        </p:txBody>
      </p:sp>
      <p:pic>
        <p:nvPicPr>
          <p:cNvPr id="5" name="Content Placeholder 4" descr="https://dolcera.com/wiki/images/Rotorhub.jpg"/>
          <p:cNvPicPr>
            <a:picLocks noGrp="1"/>
          </p:cNvPicPr>
          <p:nvPr>
            <p:ph sz="half" idx="2"/>
          </p:nvPr>
        </p:nvPicPr>
        <p:blipFill>
          <a:blip r:embed="rId2"/>
          <a:srcRect/>
          <a:stretch>
            <a:fillRect/>
          </a:stretch>
        </p:blipFill>
        <p:spPr bwMode="auto">
          <a:xfrm>
            <a:off x="6858000" y="1447800"/>
            <a:ext cx="1463040" cy="1463040"/>
          </a:xfrm>
          <a:prstGeom prst="rect">
            <a:avLst/>
          </a:prstGeom>
          <a:noFill/>
          <a:ln w="9525">
            <a:noFill/>
            <a:miter lim="800000"/>
            <a:headEnd/>
            <a:tailEnd/>
          </a:ln>
        </p:spPr>
      </p:pic>
      <p:pic>
        <p:nvPicPr>
          <p:cNvPr id="20482" name="Picture 2" descr="File:Mainshaft.jpg"/>
          <p:cNvPicPr>
            <a:picLocks noChangeAspect="1" noChangeArrowheads="1"/>
          </p:cNvPicPr>
          <p:nvPr/>
        </p:nvPicPr>
        <p:blipFill>
          <a:blip r:embed="rId3" cstate="print"/>
          <a:srcRect/>
          <a:stretch>
            <a:fillRect/>
          </a:stretch>
        </p:blipFill>
        <p:spPr bwMode="auto">
          <a:xfrm>
            <a:off x="6705600" y="2971800"/>
            <a:ext cx="1752600" cy="1314450"/>
          </a:xfrm>
          <a:prstGeom prst="rect">
            <a:avLst/>
          </a:prstGeom>
          <a:noFill/>
        </p:spPr>
      </p:pic>
      <p:pic>
        <p:nvPicPr>
          <p:cNvPr id="7" name="Picture 6" descr="File:Gearra.jpg"/>
          <p:cNvPicPr/>
          <p:nvPr/>
        </p:nvPicPr>
        <p:blipFill>
          <a:blip r:embed="rId4"/>
          <a:srcRect/>
          <a:stretch>
            <a:fillRect/>
          </a:stretch>
        </p:blipFill>
        <p:spPr bwMode="auto">
          <a:xfrm>
            <a:off x="6629400" y="4419600"/>
            <a:ext cx="1752600" cy="149049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sp>
        <p:nvSpPr>
          <p:cNvPr id="3" name="Content Placeholder 2"/>
          <p:cNvSpPr>
            <a:spLocks noGrp="1"/>
          </p:cNvSpPr>
          <p:nvPr>
            <p:ph sz="half" idx="1"/>
          </p:nvPr>
        </p:nvSpPr>
        <p:spPr>
          <a:xfrm>
            <a:off x="457200" y="1600200"/>
            <a:ext cx="5257800" cy="4525963"/>
          </a:xfrm>
        </p:spPr>
        <p:txBody>
          <a:bodyPr>
            <a:normAutofit fontScale="92500" lnSpcReduction="20000"/>
          </a:bodyPr>
          <a:lstStyle/>
          <a:p>
            <a:r>
              <a:rPr lang="en-US" sz="2000" b="1" dirty="0" smtClean="0"/>
              <a:t>Generator</a:t>
            </a:r>
            <a:endParaRPr lang="en-US" sz="2000" dirty="0" smtClean="0"/>
          </a:p>
          <a:p>
            <a:pPr>
              <a:buNone/>
            </a:pPr>
            <a:r>
              <a:rPr lang="en-US" sz="1800" dirty="0" smtClean="0"/>
              <a:t>      The gear </a:t>
            </a:r>
            <a:r>
              <a:rPr lang="en-US" sz="1800" dirty="0" smtClean="0"/>
              <a:t>box is connected to the generator through generator shaft. It works on the principle of 'Faraday's law of electromagnetic </a:t>
            </a:r>
            <a:r>
              <a:rPr lang="en-US" sz="1800" dirty="0" smtClean="0"/>
              <a:t>induction and  </a:t>
            </a:r>
            <a:r>
              <a:rPr lang="en-US" sz="1800" dirty="0" smtClean="0"/>
              <a:t>converts mechanical energy into electrical energy</a:t>
            </a:r>
            <a:r>
              <a:rPr lang="en-US" sz="1800" dirty="0" smtClean="0"/>
              <a:t>.</a:t>
            </a:r>
          </a:p>
          <a:p>
            <a:r>
              <a:rPr lang="en-US" sz="1800" b="1" dirty="0" smtClean="0"/>
              <a:t>Anemometers</a:t>
            </a:r>
          </a:p>
          <a:p>
            <a:pPr>
              <a:buNone/>
            </a:pPr>
            <a:r>
              <a:rPr lang="en-US" sz="1800" dirty="0" smtClean="0"/>
              <a:t>       This </a:t>
            </a:r>
            <a:r>
              <a:rPr lang="en-US" sz="1800" dirty="0" smtClean="0"/>
              <a:t>device which is used for measuring wind speed </a:t>
            </a:r>
            <a:r>
              <a:rPr lang="en-US" sz="1800" dirty="0" smtClean="0"/>
              <a:t>of wind. This is </a:t>
            </a:r>
            <a:r>
              <a:rPr lang="en-US" sz="1800" dirty="0" smtClean="0"/>
              <a:t>usually located on top of the nacelle.</a:t>
            </a:r>
          </a:p>
          <a:p>
            <a:pPr>
              <a:buNone/>
            </a:pPr>
            <a:r>
              <a:rPr lang="en-US" sz="1800" b="1" dirty="0" smtClean="0"/>
              <a:t>       Wind </a:t>
            </a:r>
            <a:r>
              <a:rPr lang="en-US" sz="1800" b="1" dirty="0" smtClean="0"/>
              <a:t>vane</a:t>
            </a:r>
            <a:r>
              <a:rPr lang="en-US" sz="1800" dirty="0" smtClean="0"/>
              <a:t> </a:t>
            </a:r>
            <a:r>
              <a:rPr lang="en-US" sz="1800" dirty="0" smtClean="0"/>
              <a:t>These are used </a:t>
            </a:r>
            <a:r>
              <a:rPr lang="en-US" sz="1800" dirty="0" smtClean="0"/>
              <a:t>to measure the wind directions and communicates with the yaw system to orient the turbine properly with respective to wind </a:t>
            </a:r>
            <a:r>
              <a:rPr lang="en-US" sz="1800" dirty="0" smtClean="0"/>
              <a:t>directions.</a:t>
            </a:r>
          </a:p>
          <a:p>
            <a:r>
              <a:rPr lang="en-US" sz="1800" b="1" dirty="0" smtClean="0"/>
              <a:t>Yaw Mechanism</a:t>
            </a:r>
          </a:p>
          <a:p>
            <a:pPr>
              <a:buNone/>
            </a:pPr>
            <a:r>
              <a:rPr lang="en-US" sz="1800" dirty="0" smtClean="0"/>
              <a:t>        yaw </a:t>
            </a:r>
            <a:r>
              <a:rPr lang="en-US" sz="1800" dirty="0" smtClean="0"/>
              <a:t>mechanism turns the rotor into the upwind direction as the wind direction changes. Electric motors and gear boxes are used to keep the turbine yawed against wind. This can be also used as controlling mechanism during high wind speeds.</a:t>
            </a:r>
          </a:p>
          <a:p>
            <a:pPr>
              <a:buNone/>
            </a:pPr>
            <a:endParaRPr lang="en-US" sz="1800" dirty="0" smtClean="0"/>
          </a:p>
          <a:p>
            <a:endParaRPr lang="en-US" dirty="0"/>
          </a:p>
        </p:txBody>
      </p:sp>
      <p:pic>
        <p:nvPicPr>
          <p:cNvPr id="8" name="Picture 7" descr="https://dolcera.com/wiki/images/thumb/Windvane.png/300px-Windvane.png"/>
          <p:cNvPicPr/>
          <p:nvPr/>
        </p:nvPicPr>
        <p:blipFill>
          <a:blip r:embed="rId2"/>
          <a:srcRect/>
          <a:stretch>
            <a:fillRect/>
          </a:stretch>
        </p:blipFill>
        <p:spPr bwMode="auto">
          <a:xfrm>
            <a:off x="6324600" y="1600200"/>
            <a:ext cx="2133600" cy="1474216"/>
          </a:xfrm>
          <a:prstGeom prst="rect">
            <a:avLst/>
          </a:prstGeom>
          <a:noFill/>
          <a:ln w="9525">
            <a:noFill/>
            <a:miter lim="800000"/>
            <a:headEnd/>
            <a:tailEnd/>
          </a:ln>
        </p:spPr>
      </p:pic>
      <p:pic>
        <p:nvPicPr>
          <p:cNvPr id="1032" name="Picture 8" descr="https://dolcera.com/wiki/images/thumb/Yawsystem.png/350px-Yawsystem.png"/>
          <p:cNvPicPr>
            <a:picLocks noChangeAspect="1" noChangeArrowheads="1"/>
          </p:cNvPicPr>
          <p:nvPr/>
        </p:nvPicPr>
        <p:blipFill>
          <a:blip r:embed="rId3"/>
          <a:srcRect/>
          <a:stretch>
            <a:fillRect/>
          </a:stretch>
        </p:blipFill>
        <p:spPr bwMode="auto">
          <a:xfrm>
            <a:off x="5562600" y="3280520"/>
            <a:ext cx="3252938" cy="322505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a:t>
            </a:r>
            <a:endParaRPr lang="en-US" dirty="0"/>
          </a:p>
        </p:txBody>
      </p:sp>
      <p:sp>
        <p:nvSpPr>
          <p:cNvPr id="3" name="Content Placeholder 2"/>
          <p:cNvSpPr>
            <a:spLocks noGrp="1"/>
          </p:cNvSpPr>
          <p:nvPr>
            <p:ph sz="half" idx="1"/>
          </p:nvPr>
        </p:nvSpPr>
        <p:spPr/>
        <p:txBody>
          <a:bodyPr>
            <a:noAutofit/>
          </a:bodyPr>
          <a:lstStyle/>
          <a:p>
            <a:r>
              <a:rPr lang="en-US" sz="2000" dirty="0" smtClean="0"/>
              <a:t>The rotor receives energy from the wind and produces a torque on a low-speed shaft. The low-speed shaft transfers the energy to a gearbox, high-speed shaft, and generator, which are enclosed in the nacelle for protection.</a:t>
            </a:r>
          </a:p>
          <a:p>
            <a:r>
              <a:rPr lang="en-US" sz="2000" dirty="0" smtClean="0"/>
              <a:t>The </a:t>
            </a:r>
            <a:r>
              <a:rPr lang="en-US" sz="2000" dirty="0" smtClean="0"/>
              <a:t>blades are connected to the rotor and to the shaft. </a:t>
            </a:r>
            <a:r>
              <a:rPr lang="en-US" sz="2000" dirty="0" smtClean="0"/>
              <a:t>In low-speed </a:t>
            </a:r>
            <a:r>
              <a:rPr lang="en-US" sz="2000" dirty="0" smtClean="0"/>
              <a:t>shaft </a:t>
            </a:r>
            <a:r>
              <a:rPr lang="en-US" sz="2000" dirty="0" smtClean="0"/>
              <a:t>wind </a:t>
            </a:r>
            <a:r>
              <a:rPr lang="en-US" sz="2000" dirty="0" smtClean="0"/>
              <a:t>turns the rotating assembly at a </a:t>
            </a:r>
            <a:r>
              <a:rPr lang="en-US" sz="2000" dirty="0" smtClean="0"/>
              <a:t>10 </a:t>
            </a:r>
            <a:r>
              <a:rPr lang="en-US" sz="2000" dirty="0" smtClean="0"/>
              <a:t>to 20 revolutions per minute (rpm) typically</a:t>
            </a:r>
            <a:r>
              <a:rPr lang="en-US" sz="1600" dirty="0" smtClean="0"/>
              <a:t>.</a:t>
            </a:r>
            <a:endParaRPr lang="en-US" sz="1600" dirty="0"/>
          </a:p>
        </p:txBody>
      </p:sp>
      <p:pic>
        <p:nvPicPr>
          <p:cNvPr id="5" name="Picture 4" descr="Typical Horizontal-Axis Wind Turbine (HAWT)"/>
          <p:cNvPicPr>
            <a:picLocks noChangeAspect="1" noChangeArrowheads="1"/>
          </p:cNvPicPr>
          <p:nvPr/>
        </p:nvPicPr>
        <p:blipFill>
          <a:blip r:embed="rId2"/>
          <a:srcRect/>
          <a:stretch>
            <a:fillRect/>
          </a:stretch>
        </p:blipFill>
        <p:spPr bwMode="auto">
          <a:xfrm>
            <a:off x="4362825" y="2362200"/>
            <a:ext cx="4781175" cy="2438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Content Placeholder 2"/>
          <p:cNvSpPr>
            <a:spLocks noGrp="1"/>
          </p:cNvSpPr>
          <p:nvPr>
            <p:ph sz="half" idx="1"/>
          </p:nvPr>
        </p:nvSpPr>
        <p:spPr/>
        <p:txBody>
          <a:bodyPr>
            <a:normAutofit/>
          </a:bodyPr>
          <a:lstStyle/>
          <a:p>
            <a:pPr fontAlgn="base"/>
            <a:r>
              <a:rPr lang="en-US" dirty="0" smtClean="0"/>
              <a:t>Horizontal axis wind turbines achieve better power output &amp; higher energy </a:t>
            </a:r>
            <a:r>
              <a:rPr lang="en-US" dirty="0" smtClean="0"/>
              <a:t>efficiency. They are  </a:t>
            </a:r>
            <a:r>
              <a:rPr lang="en-US" dirty="0" smtClean="0"/>
              <a:t>used in large-scale wind power plants </a:t>
            </a:r>
            <a:r>
              <a:rPr lang="en-US" dirty="0" smtClean="0"/>
              <a:t>and electricity </a:t>
            </a:r>
            <a:r>
              <a:rPr lang="en-US" dirty="0" smtClean="0"/>
              <a:t>generation.</a:t>
            </a:r>
          </a:p>
          <a:p>
            <a:pPr fontAlgn="base"/>
            <a:r>
              <a:rPr lang="en-US" dirty="0" smtClean="0"/>
              <a:t>In industrial </a:t>
            </a:r>
            <a:r>
              <a:rPr lang="en-US" dirty="0" smtClean="0"/>
              <a:t>plants</a:t>
            </a:r>
          </a:p>
          <a:p>
            <a:pPr fontAlgn="base"/>
            <a:r>
              <a:rPr lang="en-US" dirty="0" smtClean="0"/>
              <a:t> </a:t>
            </a:r>
            <a:r>
              <a:rPr lang="en-US" dirty="0" smtClean="0"/>
              <a:t>large-scale wind </a:t>
            </a:r>
            <a:r>
              <a:rPr lang="en-US" dirty="0" smtClean="0"/>
              <a:t>farms</a:t>
            </a:r>
          </a:p>
          <a:p>
            <a:pPr fontAlgn="base">
              <a:buNone/>
            </a:pPr>
            <a:endParaRPr lang="en-US" dirty="0"/>
          </a:p>
        </p:txBody>
      </p:sp>
      <p:pic>
        <p:nvPicPr>
          <p:cNvPr id="7" name="Picture 2"/>
          <p:cNvPicPr>
            <a:picLocks noGrp="1" noChangeAspect="1" noChangeArrowheads="1"/>
          </p:cNvPicPr>
          <p:nvPr>
            <p:ph sz="half" idx="2"/>
          </p:nvPr>
        </p:nvPicPr>
        <p:blipFill>
          <a:blip r:embed="rId2"/>
          <a:srcRect/>
          <a:stretch>
            <a:fillRect/>
          </a:stretch>
        </p:blipFill>
        <p:spPr bwMode="auto">
          <a:xfrm>
            <a:off x="4648200" y="2251821"/>
            <a:ext cx="4038600" cy="3222721"/>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303</Words>
  <Application>Microsoft Office PowerPoint</Application>
  <PresentationFormat>On-screen Show (4:3)</PresentationFormat>
  <Paragraphs>39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Horizontal Axis Wind Turbine</vt:lpstr>
      <vt:lpstr>Working Principle</vt:lpstr>
      <vt:lpstr>Parts of a Horizontal Axis Wind Turbine </vt:lpstr>
      <vt:lpstr>Construction</vt:lpstr>
      <vt:lpstr>Construction</vt:lpstr>
      <vt:lpstr>Working</vt:lpstr>
      <vt:lpstr>Applications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Pond</dc:title>
  <dc:creator>Mandeep</dc:creator>
  <cp:lastModifiedBy>gdc</cp:lastModifiedBy>
  <cp:revision>44</cp:revision>
  <dcterms:created xsi:type="dcterms:W3CDTF">2006-08-16T00:00:00Z</dcterms:created>
  <dcterms:modified xsi:type="dcterms:W3CDTF">2022-07-18T06:46:42Z</dcterms:modified>
</cp:coreProperties>
</file>